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1" r:id="rId6"/>
    <p:sldId id="265" r:id="rId7"/>
    <p:sldId id="266" r:id="rId8"/>
    <p:sldId id="267" r:id="rId9"/>
    <p:sldId id="268" r:id="rId10"/>
    <p:sldId id="269" r:id="rId11"/>
    <p:sldId id="270" r:id="rId12"/>
    <p:sldId id="258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7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B11CD-056D-4FC6-8D19-298C39A51F53}" type="datetimeFigureOut">
              <a:rPr lang="el-GR" smtClean="0"/>
              <a:pPr/>
              <a:t>7/12/2020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E85EF-AE5B-42E1-AFE2-ED5B5922651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17953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D116-0650-4457-960F-44DAEAF2024F}" type="datetimeFigureOut">
              <a:rPr lang="el-GR" smtClean="0"/>
              <a:pPr/>
              <a:t>7/12/2020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2C5C2-04C4-40CD-A1D7-E13202AF9A2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011067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D116-0650-4457-960F-44DAEAF2024F}" type="datetimeFigureOut">
              <a:rPr lang="el-GR" smtClean="0"/>
              <a:pPr/>
              <a:t>7/12/2020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2C5C2-04C4-40CD-A1D7-E13202AF9A2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05318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D116-0650-4457-960F-44DAEAF2024F}" type="datetimeFigureOut">
              <a:rPr lang="el-GR" smtClean="0"/>
              <a:pPr/>
              <a:t>7/12/2020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2C5C2-04C4-40CD-A1D7-E13202AF9A2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794455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D116-0650-4457-960F-44DAEAF2024F}" type="datetimeFigureOut">
              <a:rPr lang="el-GR" smtClean="0"/>
              <a:pPr/>
              <a:t>7/12/2020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2C5C2-04C4-40CD-A1D7-E13202AF9A2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17800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D116-0650-4457-960F-44DAEAF2024F}" type="datetimeFigureOut">
              <a:rPr lang="el-GR" smtClean="0"/>
              <a:pPr/>
              <a:t>7/12/2020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2C5C2-04C4-40CD-A1D7-E13202AF9A2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12068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D116-0650-4457-960F-44DAEAF2024F}" type="datetimeFigureOut">
              <a:rPr lang="el-GR" smtClean="0"/>
              <a:pPr/>
              <a:t>7/12/2020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2C5C2-04C4-40CD-A1D7-E13202AF9A2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0771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D116-0650-4457-960F-44DAEAF2024F}" type="datetimeFigureOut">
              <a:rPr lang="el-GR" smtClean="0"/>
              <a:pPr/>
              <a:t>7/12/2020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2C5C2-04C4-40CD-A1D7-E13202AF9A2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6201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D116-0650-4457-960F-44DAEAF2024F}" type="datetimeFigureOut">
              <a:rPr lang="el-GR" smtClean="0"/>
              <a:pPr/>
              <a:t>7/12/2020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2C5C2-04C4-40CD-A1D7-E13202AF9A2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17801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D116-0650-4457-960F-44DAEAF2024F}" type="datetimeFigureOut">
              <a:rPr lang="el-GR" smtClean="0"/>
              <a:pPr/>
              <a:t>7/12/2020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2C5C2-04C4-40CD-A1D7-E13202AF9A2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27072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D116-0650-4457-960F-44DAEAF2024F}" type="datetimeFigureOut">
              <a:rPr lang="el-GR" smtClean="0"/>
              <a:pPr/>
              <a:t>7/12/2020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2C5C2-04C4-40CD-A1D7-E13202AF9A2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13094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1D116-0650-4457-960F-44DAEAF2024F}" type="datetimeFigureOut">
              <a:rPr lang="el-GR" smtClean="0"/>
              <a:pPr/>
              <a:t>7/12/2020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2C5C2-04C4-40CD-A1D7-E13202AF9A2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080346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1D116-0650-4457-960F-44DAEAF2024F}" type="datetimeFigureOut">
              <a:rPr lang="el-GR" smtClean="0"/>
              <a:pPr/>
              <a:t>7/12/2020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2C5C2-04C4-40CD-A1D7-E13202AF9A2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84657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es.gr/kape/energeia_politis/energeia_politis_biomass_kalier.htm" TargetMode="External"/><Relationship Id="rId7" Type="http://schemas.openxmlformats.org/officeDocument/2006/relationships/hyperlink" Target="http://okeanis.lib2.uniwa.gr/xmlui/bitstream/handle/123456789/4713/ele39957.pdf?sequence=1&amp;isAllowed=y" TargetMode="External"/><Relationship Id="rId2" Type="http://schemas.openxmlformats.org/officeDocument/2006/relationships/hyperlink" Target="http://www.ai4b.gr/what-is-biomass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biofueljournal.com/article_79433.html" TargetMode="External"/><Relationship Id="rId5" Type="http://schemas.openxmlformats.org/officeDocument/2006/relationships/hyperlink" Target="http://courseware.mech.ntua.gr/ml22058/pdfs/M15b-Biomass_Conversion_Technologies.pdf" TargetMode="External"/><Relationship Id="rId4" Type="http://schemas.openxmlformats.org/officeDocument/2006/relationships/hyperlink" Target="http://www.cres.gr/energy-saving/images/pdf/biomass_guide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Τεχνολογίες Αξιοποίησης </a:t>
            </a:r>
            <a:r>
              <a:rPr lang="el-GR" dirty="0" smtClean="0"/>
              <a:t>Βιομάζα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72300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Αντιδραστήρες Πυρόλυσης (ίσως και να το βγάλουμε)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Αντιδραστήρας αναβράζουσας – ρευστοστερεάς κλίνης </a:t>
            </a:r>
            <a:endParaRPr lang="el-GR" dirty="0" smtClean="0"/>
          </a:p>
          <a:p>
            <a:pPr marL="0" indent="0" algn="just">
              <a:buNone/>
            </a:pPr>
            <a:r>
              <a:rPr lang="el-GR" sz="2400" dirty="0" smtClean="0"/>
              <a:t>Προκύπτει </a:t>
            </a:r>
            <a:r>
              <a:rPr lang="el-GR" sz="2400" dirty="0"/>
              <a:t>υψηλής ποιότητας βιο-έλαιο, </a:t>
            </a:r>
            <a:r>
              <a:rPr lang="el-GR" sz="2400" dirty="0" smtClean="0"/>
              <a:t>διότι οι </a:t>
            </a:r>
            <a:r>
              <a:rPr lang="el-GR" sz="2400" dirty="0"/>
              <a:t>αποδόσεις του μπορούν να φτάσουν έως και 80 wt</a:t>
            </a:r>
            <a:r>
              <a:rPr lang="el-GR" sz="2400" dirty="0" smtClean="0"/>
              <a:t>.% βιοέλαιο </a:t>
            </a:r>
            <a:r>
              <a:rPr lang="el-GR" sz="2400" dirty="0"/>
              <a:t>της ξηρής βιομάζας. Επιπλέον μπορεί να επιτευχθεί άμεσα </a:t>
            </a:r>
            <a:r>
              <a:rPr lang="el-GR" sz="2400" dirty="0" smtClean="0"/>
              <a:t>και αποτελεσματικά </a:t>
            </a:r>
            <a:r>
              <a:rPr lang="el-GR" sz="2400" dirty="0"/>
              <a:t>ο διαχωρισμός του «char» κατά τη διάρκεια της </a:t>
            </a:r>
            <a:r>
              <a:rPr lang="el-GR" sz="2400" dirty="0" smtClean="0"/>
              <a:t> πυρόλυσης, κάτι </a:t>
            </a:r>
            <a:r>
              <a:rPr lang="el-GR" sz="2400" dirty="0"/>
              <a:t>που καθιστά τον </a:t>
            </a:r>
            <a:r>
              <a:rPr lang="el-GR" sz="2400" dirty="0" smtClean="0"/>
              <a:t>καταλύτη </a:t>
            </a:r>
            <a:r>
              <a:rPr lang="el-GR" sz="2400" dirty="0"/>
              <a:t>περισσότερο αποτελεσματικό. </a:t>
            </a:r>
            <a:endParaRPr lang="el-GR" sz="2400" dirty="0" smtClean="0"/>
          </a:p>
          <a:p>
            <a:pPr algn="just"/>
            <a:r>
              <a:rPr lang="el-GR" dirty="0"/>
              <a:t>Αντιδραστήρας – ανακυκλοφορίας ρευστοστερεάς </a:t>
            </a:r>
            <a:r>
              <a:rPr lang="el-GR" dirty="0" smtClean="0"/>
              <a:t>κλίνης</a:t>
            </a:r>
          </a:p>
          <a:p>
            <a:pPr marL="0" indent="0" algn="just">
              <a:buNone/>
            </a:pPr>
            <a:r>
              <a:rPr lang="el-GR" sz="2400" dirty="0"/>
              <a:t>Αρκετά παρόμοιος με τον παραπάνω, όμως όχι και τόσο αποτελεσματικός  σε θέματα που έχουν να κάνουν τόσο </a:t>
            </a:r>
            <a:r>
              <a:rPr lang="el-GR" sz="2400" dirty="0" smtClean="0"/>
              <a:t>με τον </a:t>
            </a:r>
            <a:r>
              <a:rPr lang="el-GR" sz="2400" dirty="0"/>
              <a:t>έλεγχο της θερμοκρασίας όσο και με τη μεταφορά </a:t>
            </a:r>
            <a:r>
              <a:rPr lang="el-GR" sz="2400" dirty="0" smtClean="0"/>
              <a:t>θερμότητας.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xmlns="" val="3069987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0513" y="447924"/>
            <a:ext cx="4458789" cy="19846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18605" y="2934788"/>
            <a:ext cx="458941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Πολύ </a:t>
            </a:r>
            <a:r>
              <a:rPr lang="el-GR" dirty="0" smtClean="0"/>
              <a:t>καλή</a:t>
            </a:r>
            <a:r>
              <a:rPr lang="en-US" dirty="0" smtClean="0"/>
              <a:t> </a:t>
            </a:r>
            <a:r>
              <a:rPr lang="el-GR" dirty="0" smtClean="0"/>
              <a:t>περιβαλλοντική επίδοση </a:t>
            </a:r>
            <a:r>
              <a:rPr lang="el-GR" dirty="0"/>
              <a:t>(αδρανή κατάλοιπα κατάλοιπα – με </a:t>
            </a:r>
            <a:r>
              <a:rPr lang="el-GR" dirty="0" smtClean="0"/>
              <a:t>υψηλές</a:t>
            </a:r>
            <a:r>
              <a:rPr lang="en-US" dirty="0" smtClean="0"/>
              <a:t> </a:t>
            </a:r>
            <a:r>
              <a:rPr lang="el-GR" dirty="0" smtClean="0"/>
              <a:t>πιθανότητες αξιοποίησης) </a:t>
            </a:r>
            <a:endParaRPr lang="en-U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Δυνατότητα αυξημένων βαθμών </a:t>
            </a:r>
            <a:r>
              <a:rPr lang="el-GR" dirty="0"/>
              <a:t>ηλεκτρικής </a:t>
            </a:r>
            <a:r>
              <a:rPr lang="el-GR" dirty="0" smtClean="0"/>
              <a:t>απόδοσης </a:t>
            </a:r>
            <a:r>
              <a:rPr lang="el-GR" dirty="0"/>
              <a:t>(λόγω συνδυασμένου </a:t>
            </a:r>
            <a:r>
              <a:rPr lang="el-GR" dirty="0" smtClean="0"/>
              <a:t>κύκλου) </a:t>
            </a:r>
            <a:endParaRPr lang="en-U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Δυνατότητα παραγωγής πυρολυτικών ελαίων </a:t>
            </a:r>
            <a:r>
              <a:rPr lang="el-GR" dirty="0"/>
              <a:t>– υποκατάσταστο </a:t>
            </a:r>
            <a:r>
              <a:rPr lang="el-GR" dirty="0" smtClean="0"/>
              <a:t>πετρελαίου</a:t>
            </a:r>
            <a:endParaRPr lang="en-U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Πληθώρα</a:t>
            </a:r>
            <a:r>
              <a:rPr lang="en-US" dirty="0" smtClean="0"/>
              <a:t> </a:t>
            </a:r>
            <a:r>
              <a:rPr lang="el-GR" dirty="0" smtClean="0"/>
              <a:t>δυνατοτήτων </a:t>
            </a:r>
            <a:r>
              <a:rPr lang="el-GR" dirty="0"/>
              <a:t>αξιοποίησης </a:t>
            </a:r>
            <a:r>
              <a:rPr lang="el-GR" dirty="0" smtClean="0"/>
              <a:t>παραγόμενου καυσίμου </a:t>
            </a:r>
            <a:r>
              <a:rPr lang="el-GR" dirty="0"/>
              <a:t>αερίου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35337" y="2934788"/>
            <a:ext cx="34224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Μικρή εμπειρία </a:t>
            </a:r>
            <a:r>
              <a:rPr lang="el-GR" dirty="0" smtClean="0"/>
              <a:t>εφαρμογών </a:t>
            </a:r>
            <a:r>
              <a:rPr lang="el-GR" dirty="0"/>
              <a:t>(σε μικρότερο </a:t>
            </a:r>
            <a:r>
              <a:rPr lang="el-GR" dirty="0" smtClean="0"/>
              <a:t>βαθμό </a:t>
            </a:r>
            <a:r>
              <a:rPr lang="el-GR" dirty="0"/>
              <a:t>και από </a:t>
            </a:r>
            <a:r>
              <a:rPr lang="el-GR" dirty="0" smtClean="0"/>
              <a:t>αεριοποίηση)</a:t>
            </a:r>
            <a:endParaRPr lang="en-U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Συγκριτικά μεγαλύτερα </a:t>
            </a:r>
            <a:r>
              <a:rPr lang="el-GR" dirty="0"/>
              <a:t>κόστη εγκατάστασης </a:t>
            </a:r>
            <a:r>
              <a:rPr lang="el-GR" dirty="0" smtClean="0"/>
              <a:t>και </a:t>
            </a:r>
            <a:r>
              <a:rPr lang="el-GR" dirty="0"/>
              <a:t>λειτουργίας </a:t>
            </a:r>
            <a:endParaRPr lang="en-U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Αυξημένη επικινδυνότητα, </a:t>
            </a:r>
            <a:r>
              <a:rPr lang="el-GR" dirty="0"/>
              <a:t>λόγω διακίνησης </a:t>
            </a:r>
            <a:r>
              <a:rPr lang="el-GR" dirty="0" smtClean="0"/>
              <a:t>του καυσίμου </a:t>
            </a:r>
            <a:r>
              <a:rPr lang="el-GR" dirty="0"/>
              <a:t>αερίου</a:t>
            </a:r>
          </a:p>
        </p:txBody>
      </p:sp>
    </p:spTree>
    <p:extLst>
      <p:ext uri="{BB962C8B-B14F-4D97-AF65-F5344CB8AC3E}">
        <p14:creationId xmlns:p14="http://schemas.microsoft.com/office/powerpoint/2010/main" xmlns="" val="2089347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6838" y="457591"/>
            <a:ext cx="10677218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hlinkClick r:id="rId2"/>
              </a:rPr>
              <a:t>http://www.ai4b.gr/what-is-biomass/</a:t>
            </a:r>
            <a:endParaRPr lang="el-GR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www.cres.gr/kape/energeia_politis/energeia_politis_biomass_kalier.htm</a:t>
            </a:r>
            <a:endParaRPr lang="el-GR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www.cres.gr/energy-saving/images/pdf/biomass_guide.pdf</a:t>
            </a:r>
            <a:endParaRPr lang="el-GR" dirty="0" smtClean="0"/>
          </a:p>
          <a:p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courseware.mech.ntua.gr/ml22058/pdfs/M15b-Biomass_Conversion_Technologies.pdf</a:t>
            </a:r>
            <a:endParaRPr lang="el-GR" dirty="0" smtClean="0"/>
          </a:p>
          <a:p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www.biofueljournal.com/article_79433.html</a:t>
            </a:r>
            <a:endParaRPr lang="el-GR" dirty="0" smtClean="0"/>
          </a:p>
          <a:p>
            <a:r>
              <a:rPr lang="en-US" dirty="0">
                <a:hlinkClick r:id="rId7"/>
              </a:rPr>
              <a:t>http://</a:t>
            </a:r>
            <a:r>
              <a:rPr lang="en-US" dirty="0" smtClean="0">
                <a:hlinkClick r:id="rId7"/>
              </a:rPr>
              <a:t>okeanis.lib2.uniwa.gr/xmlui/bitstream/handle/123456789/4713/ele39957.pdf?sequence=1&amp;isAllowed=y</a:t>
            </a:r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846151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Ορισμός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dirty="0"/>
              <a:t>Ο </a:t>
            </a:r>
            <a:r>
              <a:rPr lang="el-GR" dirty="0" smtClean="0"/>
              <a:t>όρος ‘</a:t>
            </a:r>
            <a:r>
              <a:rPr lang="el-GR" b="1" dirty="0" smtClean="0"/>
              <a:t>Βιομάζα’</a:t>
            </a:r>
            <a:r>
              <a:rPr lang="el-GR" dirty="0"/>
              <a:t> περιλαμβάνει οποιοδήποτε υλικό προέρχεται από ζωντανούς </a:t>
            </a:r>
            <a:r>
              <a:rPr lang="el-GR" dirty="0" smtClean="0"/>
              <a:t>οργανισμούς και είναι ανανεώσιμη πηγή ενέργειας. </a:t>
            </a:r>
            <a:r>
              <a:rPr lang="el-GR" dirty="0"/>
              <a:t>Ειδικότερα, η βιομάζα για ενεργειακούς σκοπούς, περιλαμβάνει κάθε τύπο που μπορεί να χρησιμοποιηθεί για την παραγωγή στερεών, υγρών και/ ή αέριων καυσίμων.</a:t>
            </a:r>
          </a:p>
        </p:txBody>
      </p:sp>
    </p:spTree>
    <p:extLst>
      <p:ext uri="{BB962C8B-B14F-4D97-AF65-F5344CB8AC3E}">
        <p14:creationId xmlns:p14="http://schemas.microsoft.com/office/powerpoint/2010/main" xmlns="" val="3197854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Κατηγορίες Βιομάζας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Υπολλειματικές μορφές </a:t>
            </a:r>
          </a:p>
          <a:p>
            <a:r>
              <a:rPr lang="el-GR" dirty="0" smtClean="0"/>
              <a:t>Από ενεργειακές </a:t>
            </a:r>
            <a:r>
              <a:rPr lang="el-GR" dirty="0" smtClean="0"/>
              <a:t>καλλιέργειες</a:t>
            </a:r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>
                <a:solidFill>
                  <a:srgbClr val="FF0000"/>
                </a:solidFill>
              </a:rPr>
              <a:t>Μου φαίνεται περιττό , θα το συζητήσουμε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8684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Υπολλειματικές Μορφές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Γεωργικής προέλευσης (κλαδιά, φύλλα, άχυρο, υπολλείματα εκκοκκισμού βαμβακιού, πυρήνες φρούτων)</a:t>
            </a:r>
          </a:p>
          <a:p>
            <a:r>
              <a:rPr lang="el-GR" dirty="0" smtClean="0"/>
              <a:t>Ζωϊκής προέλευσης (απόβλητα εντατικής – ποιμενικής κτηνοτροφίας)</a:t>
            </a:r>
          </a:p>
          <a:p>
            <a:r>
              <a:rPr lang="el-GR" dirty="0" smtClean="0"/>
              <a:t>Δασικής προέλευσης (καυσόξυλα, υλοτομή, υπολλείματα επεξεργασίας ξύλου)</a:t>
            </a:r>
          </a:p>
          <a:p>
            <a:r>
              <a:rPr lang="el-GR" dirty="0" smtClean="0"/>
              <a:t>Αστικά απόβλητα (οργανικό τμήμα αστικών αποβλήτων</a:t>
            </a:r>
            <a:r>
              <a:rPr lang="el-GR" dirty="0" smtClean="0"/>
              <a:t>)</a:t>
            </a:r>
          </a:p>
          <a:p>
            <a:r>
              <a:rPr lang="el-GR" dirty="0" smtClean="0">
                <a:solidFill>
                  <a:srgbClr val="FF0000"/>
                </a:solidFill>
              </a:rPr>
              <a:t>Μου φαίνεται περιττό , θα το συζητήσουμε</a:t>
            </a: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876428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Ενεργειακές καλλιέργειες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dirty="0" smtClean="0"/>
              <a:t>Είναι </a:t>
            </a:r>
            <a:r>
              <a:rPr lang="el-GR" dirty="0"/>
              <a:t>παραδοσιακές καλλιέργειες που μπορούν να χρησιμοποιηθούν για την παραγωγή υγρών βιοκαυσίμων είτε φυτά που δεν καλλιεργούνται, προς το </a:t>
            </a:r>
            <a:r>
              <a:rPr lang="el-GR" dirty="0" smtClean="0"/>
              <a:t>παρόν εμπορικά, που </a:t>
            </a:r>
            <a:r>
              <a:rPr lang="el-GR" dirty="0"/>
              <a:t>το τελικό προϊόν τους προορίζεται για την παραγωγή </a:t>
            </a:r>
            <a:r>
              <a:rPr lang="el-GR" dirty="0" smtClean="0"/>
              <a:t>ενέργειας </a:t>
            </a:r>
            <a:r>
              <a:rPr lang="el-GR" dirty="0"/>
              <a:t>και βιοκαυσίμων</a:t>
            </a:r>
            <a:r>
              <a:rPr lang="el-GR" dirty="0" smtClean="0"/>
              <a:t>.</a:t>
            </a:r>
          </a:p>
          <a:p>
            <a:pPr marL="0" indent="0" algn="just">
              <a:buNone/>
            </a:pPr>
            <a:r>
              <a:rPr lang="el-GR" dirty="0" smtClean="0"/>
              <a:t>Παραδείγματα:</a:t>
            </a:r>
          </a:p>
          <a:p>
            <a:pPr algn="just"/>
            <a:r>
              <a:rPr lang="el-GR" dirty="0" smtClean="0"/>
              <a:t>Σόργο, κενάφ </a:t>
            </a:r>
          </a:p>
          <a:p>
            <a:pPr algn="just"/>
            <a:r>
              <a:rPr lang="el-GR" dirty="0" smtClean="0"/>
              <a:t>Αγριαγκινάρα, μίσχανθος</a:t>
            </a:r>
          </a:p>
          <a:p>
            <a:pPr algn="just"/>
            <a:r>
              <a:rPr lang="el-GR" dirty="0" smtClean="0"/>
              <a:t>Ευκάλυπτος</a:t>
            </a:r>
          </a:p>
          <a:p>
            <a:pPr algn="just"/>
            <a:r>
              <a:rPr lang="el-GR" dirty="0" smtClean="0">
                <a:solidFill>
                  <a:srgbClr val="FF0000"/>
                </a:solidFill>
              </a:rPr>
              <a:t>Μου φαίνεται περιττό , θα το συζητήσουμε</a:t>
            </a:r>
          </a:p>
          <a:p>
            <a:pPr algn="just"/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xmlns="" val="118510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Ενεργειακή Αξιοποίηση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dirty="0"/>
              <a:t>Η βιομάζα μπορεί να αξιοποιηθεί για την κάλυψη ενεργειακών </a:t>
            </a:r>
            <a:r>
              <a:rPr lang="el-GR" dirty="0" smtClean="0"/>
              <a:t>αναγκών, είτε </a:t>
            </a:r>
            <a:r>
              <a:rPr lang="el-GR" dirty="0"/>
              <a:t>με απ’ ευθείας καύση, είτε με μετατροπή της σε αέρια, υγρά ή/και στερεά καύσιμα μέσω θερμοχημικών ή βιοχημικών </a:t>
            </a:r>
            <a:r>
              <a:rPr lang="el-GR" dirty="0" smtClean="0"/>
              <a:t>διεργασιών.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828720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Παραγωγή υγρών καυσίμων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l-GR" dirty="0" smtClean="0"/>
              <a:t>Η βιοχημική μετατροπή βιομάζας μπορεί να παράξει υγρά καύσιμα. Η πιο διαδεδομένη μέθοδος ονομάζεται αλκοολική ζύμωση. </a:t>
            </a:r>
            <a:r>
              <a:rPr lang="el-GR" dirty="0"/>
              <a:t>Διάφορα είδη βιομάζας παράγουν σάκχαρα, άμυλο, κυταρρίνης, τα οποία με ζύμωση δίνουν σαν προιόν την βιοαιθανόλη, οινόπνευμα. Η βιοαιθανόλη μπορεί να χρησιμοποιηθεί σε κινητήρες οχημάτων, ως έχει ή σε πρόσμιξη </a:t>
            </a:r>
            <a:r>
              <a:rPr lang="el-GR" dirty="0" smtClean="0"/>
              <a:t>με </a:t>
            </a:r>
            <a:r>
              <a:rPr lang="el-GR" dirty="0"/>
              <a:t>βενζίνη, ως καύσιμο κίνησης</a:t>
            </a:r>
            <a:r>
              <a:rPr lang="el-GR" dirty="0" smtClean="0"/>
              <a:t>.</a:t>
            </a:r>
          </a:p>
          <a:p>
            <a:pPr marL="0" indent="0" algn="just">
              <a:buNone/>
            </a:pPr>
            <a:endParaRPr lang="el-GR" dirty="0" smtClean="0"/>
          </a:p>
          <a:p>
            <a:pPr marL="0" indent="0" algn="just">
              <a:buNone/>
            </a:pPr>
            <a:r>
              <a:rPr lang="el-GR" sz="2400" dirty="0"/>
              <a:t>(Μιλάμε: Αρνητικό το κόστος + περιβάλλον: Παρά το γεγονός ότι, εκτός ελαχίστων περιπτώσεων (π.χ. αντικατάσταση</a:t>
            </a:r>
          </a:p>
          <a:p>
            <a:pPr marL="0" indent="0" algn="just">
              <a:buNone/>
            </a:pPr>
            <a:r>
              <a:rPr lang="el-GR" sz="2400" dirty="0"/>
              <a:t>αεροπορικής βενζίνης), το κόστος της βιοαιθανόλης είναι υψηλότερο εκείνου της</a:t>
            </a:r>
          </a:p>
          <a:p>
            <a:pPr marL="0" indent="0" algn="just">
              <a:buNone/>
            </a:pPr>
            <a:r>
              <a:rPr lang="el-GR" sz="2400" dirty="0"/>
              <a:t>βενζίνης, η χρήση της ως καύσιμο κίνησης αυξάνει συνεχώς ανά τον κόσμο, με</a:t>
            </a:r>
          </a:p>
          <a:p>
            <a:pPr marL="0" indent="0" algn="just">
              <a:buNone/>
            </a:pPr>
            <a:r>
              <a:rPr lang="el-GR" sz="2400" dirty="0"/>
              <a:t>προεξάρχουσες τη Βραζιλία και τις ΗΠΑ. Αυτό συμβαίνει διότι αφ’ ενός η βιοαιθανόλη</a:t>
            </a:r>
          </a:p>
          <a:p>
            <a:pPr marL="0" indent="0" algn="just">
              <a:buNone/>
            </a:pPr>
            <a:r>
              <a:rPr lang="el-GR" sz="2400" dirty="0"/>
              <a:t>είναι καθαρότερο καύσιμο από περιβαλλοντικής πλευράς και αφ’ ετέρου δίνει διέξοδο</a:t>
            </a:r>
          </a:p>
          <a:p>
            <a:pPr marL="0" indent="0" algn="just">
              <a:buNone/>
            </a:pPr>
            <a:r>
              <a:rPr lang="el-GR" sz="2400" dirty="0"/>
              <a:t>στα γεωργικά προβλήματα. </a:t>
            </a:r>
            <a:r>
              <a:rPr lang="el-GR" sz="24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1617545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dirty="0" smtClean="0"/>
              <a:t>Η παραγωγή υγρών καυσίμων μπορεί να επιτευχθεί και μέσω θερμοχημικής μετατροπής της βιομάζας. Οι κύριοι τύποι τεχνολογιών είναι:</a:t>
            </a:r>
          </a:p>
          <a:p>
            <a:pPr algn="just"/>
            <a:r>
              <a:rPr lang="el-GR" dirty="0" smtClean="0"/>
              <a:t>Πυρόληση </a:t>
            </a:r>
          </a:p>
          <a:p>
            <a:pPr algn="just"/>
            <a:r>
              <a:rPr lang="el-GR" dirty="0" smtClean="0"/>
              <a:t>Αεριοποίηση</a:t>
            </a:r>
          </a:p>
          <a:p>
            <a:pPr algn="just"/>
            <a:r>
              <a:rPr lang="el-GR" dirty="0" smtClean="0"/>
              <a:t>Ανθρακοποίηση</a:t>
            </a:r>
          </a:p>
          <a:p>
            <a:pPr marL="0" indent="0" algn="just">
              <a:buNone/>
            </a:pPr>
            <a:r>
              <a:rPr lang="el-GR" dirty="0" smtClean="0"/>
              <a:t> Εκτός από την παραγωγή καυσίμων η τεχνολογία αυτή μπορεί να παράξει ενέργεια (καύση) απ’ ευθείας, όπως για παράδειγμα το ξύλο.</a:t>
            </a:r>
          </a:p>
          <a:p>
            <a:pPr marL="0" indent="0" algn="just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853144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Πυρόληση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4038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l-GR" dirty="0"/>
              <a:t>Σαν πυρόλυση ορίζουμε την θερμική αποδόμηση (διάσπαση) ενός οργανικού υλικού, από την οποία διαδικασία απουσιάζει οξυγόνο. Τα προϊόντα που παράγονται κατά την πυρόλυση βιομάζας αποτελούνται από τα εξής: ένα στερεό </a:t>
            </a:r>
            <a:r>
              <a:rPr lang="el-GR" dirty="0" smtClean="0"/>
              <a:t>υπόλειμμα, </a:t>
            </a:r>
            <a:r>
              <a:rPr lang="el-GR" dirty="0"/>
              <a:t>ένα υγρό, το βιο-έλαιο, και μη συμπυκνωμένα </a:t>
            </a:r>
            <a:r>
              <a:rPr lang="el-GR" dirty="0" smtClean="0"/>
              <a:t>αέρια.</a:t>
            </a:r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199" y="3738834"/>
            <a:ext cx="5127171" cy="266658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58445" y="3265714"/>
            <a:ext cx="354438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Μιλάμε: Εξηγούμε την διαδικασία της πυρόλυσης και προσθέτουμε:</a:t>
            </a:r>
          </a:p>
          <a:p>
            <a:r>
              <a:rPr lang="el-GR" dirty="0" smtClean="0"/>
              <a:t>Οι βέλτιστες συνθήκες αντίδρασης:</a:t>
            </a:r>
            <a:endParaRPr lang="el-G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/>
              <a:t>μέτρια </a:t>
            </a:r>
            <a:r>
              <a:rPr lang="el-GR" dirty="0"/>
              <a:t>θερμοκρασία, η βέλτιστη θερμοκρασία είναι περίπου στους 500ο 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/>
              <a:t>γρήγορη </a:t>
            </a:r>
            <a:r>
              <a:rPr lang="el-GR" dirty="0"/>
              <a:t>συμπύκνωση των ατμών πυρόλυσης προς υγρό προϊόν (βιο-έλαιο)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/>
              <a:t>σύντομο </a:t>
            </a:r>
            <a:r>
              <a:rPr lang="el-GR" dirty="0"/>
              <a:t>χρόνο παραμονής, συνήθως κάτω από 2 s, των ατμών πυρόλυσης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546165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3086</TotalTime>
  <Words>637</Words>
  <Application>Microsoft Office PowerPoint</Application>
  <PresentationFormat>Προσαρμογή</PresentationFormat>
  <Paragraphs>64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Office Theme</vt:lpstr>
      <vt:lpstr>Τεχνολογίες Αξιοποίησης Βιομάζα</vt:lpstr>
      <vt:lpstr>Ορισμός</vt:lpstr>
      <vt:lpstr>Κατηγορίες Βιομάζας</vt:lpstr>
      <vt:lpstr>Υπολλειματικές Μορφές</vt:lpstr>
      <vt:lpstr>Ενεργειακές καλλιέργειες</vt:lpstr>
      <vt:lpstr>Ενεργειακή Αξιοποίηση</vt:lpstr>
      <vt:lpstr>Παραγωγή υγρών καυσίμων</vt:lpstr>
      <vt:lpstr>Διαφάνεια 8</vt:lpstr>
      <vt:lpstr>Πυρόληση</vt:lpstr>
      <vt:lpstr>Αντιδραστήρες Πυρόλυσης (ίσως και να το βγάλουμε)</vt:lpstr>
      <vt:lpstr>Διαφάνεια 11</vt:lpstr>
      <vt:lpstr>Διαφάνεια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ΒΙΟΜΑΖΑ</dc:title>
  <dc:creator>Αγνή Αργύρη</dc:creator>
  <cp:lastModifiedBy>Alex</cp:lastModifiedBy>
  <cp:revision>31</cp:revision>
  <dcterms:created xsi:type="dcterms:W3CDTF">2020-12-02T12:49:28Z</dcterms:created>
  <dcterms:modified xsi:type="dcterms:W3CDTF">2020-12-07T23:47:42Z</dcterms:modified>
</cp:coreProperties>
</file>