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40" r:id="rId1"/>
  </p:sldMasterIdLst>
  <p:sldIdLst>
    <p:sldId id="256" r:id="rId2"/>
    <p:sldId id="257" r:id="rId3"/>
    <p:sldId id="261" r:id="rId4"/>
    <p:sldId id="259" r:id="rId5"/>
    <p:sldId id="260" r:id="rId6"/>
    <p:sldId id="258" r:id="rId7"/>
    <p:sldId id="262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48"/>
    <a:srgbClr val="000066"/>
    <a:srgbClr val="003BB0"/>
    <a:srgbClr val="002D86"/>
    <a:srgbClr val="C1E4FF"/>
    <a:srgbClr val="ABDBFF"/>
    <a:srgbClr val="D5D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8" d="100"/>
          <a:sy n="88" d="100"/>
        </p:scale>
        <p:origin x="494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960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84890-85D2-4D7B-8EF5-15A9C1DB8F42}" type="datetimeFigureOut">
              <a:rPr lang="en-US" dirty="0"/>
              <a:t>11/8/2018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/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57CC2-0FC8-4686-B024-99790E0F5162}" type="datetimeFigureOut">
              <a:rPr lang="en-US" dirty="0"/>
              <a:t>11/8/2018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64DA5-CD3D-4590-A511-FCD3BC7A793E}" type="datetimeFigureOut">
              <a:rPr lang="en-US" dirty="0"/>
              <a:t>11/8/2018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5661D-6934-4B32-B92C-470368BF1EC6}" type="datetimeFigureOut">
              <a:rPr lang="en-US" dirty="0"/>
              <a:t>11/8/2018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8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fld id="{C6F822A4-8DA6-4447-9B1F-C5DB58435268}" type="datetimeFigureOut">
              <a:rPr lang="en-US" dirty="0"/>
              <a:t>11/8/2018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endParaRPr lang="en-US" dirty="0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8D31E-DCDA-41A7-9C67-C4B11B94D21D}" type="datetimeFigureOut">
              <a:rPr lang="en-US" dirty="0"/>
              <a:t>11/8/2018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762C0-B258-48F1-ADE6-176B4174CCDD}" type="datetimeFigureOut">
              <a:rPr lang="en-US" dirty="0"/>
              <a:t>11/8/2018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919A6-33EB-49BD-A62F-1FA56B9F9712}" type="datetimeFigureOut">
              <a:rPr lang="en-US" dirty="0"/>
              <a:t>11/8/2018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E7D1B-D673-4CF6-8672-009D42ABD2A0}" type="datetimeFigureOut">
              <a:rPr lang="en-US" dirty="0"/>
              <a:t>11/8/2018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6AA21-1863-4931-97CB-99D0A168701B}" type="datetimeFigureOut">
              <a:rPr lang="en-US" dirty="0"/>
              <a:t>11/8/2018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2C379-9A7C-4C87-A116-CBE9F58B04C5}" type="datetimeFigureOut">
              <a:rPr lang="en-US" dirty="0"/>
              <a:t>11/8/2018</a:t>
            </a:fld>
            <a:endParaRPr lang="en-US" dirty="0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8664C608-40B1-4030-A28D-5B74BC98ADCE}" type="datetimeFigureOut">
              <a:rPr lang="en-US" dirty="0"/>
              <a:t>11/8/2018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kern="1200" cap="all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microsoft.com/office/2007/relationships/hdphoto" Target="../media/hdphoto3.wdp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99309" y="1353312"/>
            <a:ext cx="9966960" cy="3035808"/>
          </a:xfrm>
        </p:spPr>
        <p:txBody>
          <a:bodyPr/>
          <a:lstStyle/>
          <a:p>
            <a:pPr algn="r"/>
            <a:r>
              <a:rPr lang="el-GR" sz="7200" dirty="0" smtClean="0">
                <a:latin typeface="Yu Gothic UI Light" panose="020B0300000000000000" pitchFamily="34" charset="-128"/>
                <a:ea typeface="Yu Gothic UI Light" panose="020B0300000000000000" pitchFamily="34" charset="-128"/>
              </a:rPr>
              <a:t>Τραγωδια των κοινων &amp;</a:t>
            </a:r>
            <a:r>
              <a:rPr lang="el-GR" sz="8000" b="1" dirty="0" smtClean="0">
                <a:latin typeface="Yu Gothic UI Light" panose="020B0300000000000000" pitchFamily="34" charset="-128"/>
                <a:ea typeface="Yu Gothic UI Light" panose="020B0300000000000000" pitchFamily="34" charset="-128"/>
              </a:rPr>
              <a:t>νερο</a:t>
            </a:r>
            <a:r>
              <a:rPr lang="el-GR" sz="7200" dirty="0" smtClean="0">
                <a:latin typeface="Yu Gothic UI Light" panose="020B0300000000000000" pitchFamily="34" charset="-128"/>
                <a:ea typeface="Yu Gothic UI Light" panose="020B0300000000000000" pitchFamily="34" charset="-128"/>
              </a:rPr>
              <a:t> </a:t>
            </a:r>
            <a:endParaRPr lang="el-GR" sz="7200" dirty="0">
              <a:latin typeface="Yu Gothic UI Light" panose="020B0300000000000000" pitchFamily="34" charset="-128"/>
              <a:ea typeface="Yu Gothic UI Light" panose="020B0300000000000000" pitchFamily="34" charset="-128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99309" y="4528457"/>
            <a:ext cx="7891272" cy="2037806"/>
          </a:xfrm>
        </p:spPr>
        <p:txBody>
          <a:bodyPr>
            <a:normAutofit/>
          </a:bodyPr>
          <a:lstStyle/>
          <a:p>
            <a:r>
              <a:rPr lang="el-GR" dirty="0" smtClean="0">
                <a:latin typeface="Yu Gothic UI Light" panose="020B0300000000000000" pitchFamily="34" charset="-128"/>
                <a:ea typeface="Yu Gothic UI Light" panose="020B0300000000000000" pitchFamily="34" charset="-128"/>
                <a:cs typeface="GothicG" panose="00000400000000000000" pitchFamily="2" charset="0"/>
              </a:rPr>
              <a:t>Ομάδα 14</a:t>
            </a:r>
            <a:r>
              <a:rPr lang="el-GR" baseline="30000" dirty="0" smtClean="0">
                <a:latin typeface="Yu Gothic UI Light" panose="020B0300000000000000" pitchFamily="34" charset="-128"/>
                <a:ea typeface="Yu Gothic UI Light" panose="020B0300000000000000" pitchFamily="34" charset="-128"/>
                <a:cs typeface="GothicG" panose="00000400000000000000" pitchFamily="2" charset="0"/>
              </a:rPr>
              <a:t>η</a:t>
            </a:r>
            <a:r>
              <a:rPr lang="el-GR" dirty="0" smtClean="0">
                <a:latin typeface="Yu Gothic UI Light" panose="020B0300000000000000" pitchFamily="34" charset="-128"/>
                <a:ea typeface="Yu Gothic UI Light" panose="020B0300000000000000" pitchFamily="34" charset="-128"/>
                <a:cs typeface="GothicG" panose="00000400000000000000" pitchFamily="2" charset="0"/>
              </a:rPr>
              <a:t> : Αγνή Αργύρη</a:t>
            </a:r>
          </a:p>
          <a:p>
            <a:r>
              <a:rPr lang="el-GR" dirty="0" smtClean="0">
                <a:latin typeface="Yu Gothic UI Light" panose="020B0300000000000000" pitchFamily="34" charset="-128"/>
                <a:ea typeface="Yu Gothic UI Light" panose="020B0300000000000000" pitchFamily="34" charset="-128"/>
                <a:cs typeface="GothicG" panose="00000400000000000000" pitchFamily="2" charset="0"/>
              </a:rPr>
              <a:t>	</a:t>
            </a:r>
            <a:r>
              <a:rPr lang="el-GR" dirty="0">
                <a:latin typeface="Yu Gothic UI Light" panose="020B0300000000000000" pitchFamily="34" charset="-128"/>
                <a:ea typeface="Yu Gothic UI Light" panose="020B0300000000000000" pitchFamily="34" charset="-128"/>
                <a:cs typeface="GothicG" panose="00000400000000000000" pitchFamily="2" charset="0"/>
              </a:rPr>
              <a:t> </a:t>
            </a:r>
            <a:r>
              <a:rPr lang="el-GR" dirty="0" smtClean="0">
                <a:latin typeface="Yu Gothic UI Light" panose="020B0300000000000000" pitchFamily="34" charset="-128"/>
                <a:ea typeface="Yu Gothic UI Light" panose="020B0300000000000000" pitchFamily="34" charset="-128"/>
                <a:cs typeface="GothicG" panose="00000400000000000000" pitchFamily="2" charset="0"/>
              </a:rPr>
              <a:t>       Στέλιος Αρώνης</a:t>
            </a:r>
          </a:p>
          <a:p>
            <a:r>
              <a:rPr lang="el-GR" dirty="0">
                <a:latin typeface="Yu Gothic UI Light" panose="020B0300000000000000" pitchFamily="34" charset="-128"/>
                <a:ea typeface="Yu Gothic UI Light" panose="020B0300000000000000" pitchFamily="34" charset="-128"/>
                <a:cs typeface="GothicG" panose="00000400000000000000" pitchFamily="2" charset="0"/>
              </a:rPr>
              <a:t>	</a:t>
            </a:r>
            <a:r>
              <a:rPr lang="el-GR" dirty="0" smtClean="0">
                <a:latin typeface="Yu Gothic UI Light" panose="020B0300000000000000" pitchFamily="34" charset="-128"/>
                <a:ea typeface="Yu Gothic UI Light" panose="020B0300000000000000" pitchFamily="34" charset="-128"/>
                <a:cs typeface="GothicG" panose="00000400000000000000" pitchFamily="2" charset="0"/>
              </a:rPr>
              <a:t>        Βαρβάρα Αστέρου</a:t>
            </a:r>
          </a:p>
          <a:p>
            <a:r>
              <a:rPr lang="el-GR" dirty="0">
                <a:latin typeface="Yu Gothic UI Light" panose="020B0300000000000000" pitchFamily="34" charset="-128"/>
                <a:ea typeface="Yu Gothic UI Light" panose="020B0300000000000000" pitchFamily="34" charset="-128"/>
                <a:cs typeface="GothicG" panose="00000400000000000000" pitchFamily="2" charset="0"/>
              </a:rPr>
              <a:t>	</a:t>
            </a:r>
            <a:r>
              <a:rPr lang="el-GR" dirty="0" smtClean="0">
                <a:latin typeface="Yu Gothic UI Light" panose="020B0300000000000000" pitchFamily="34" charset="-128"/>
                <a:ea typeface="Yu Gothic UI Light" panose="020B0300000000000000" pitchFamily="34" charset="-128"/>
                <a:cs typeface="GothicG" panose="00000400000000000000" pitchFamily="2" charset="0"/>
              </a:rPr>
              <a:t>        Χαρά Σύρπη</a:t>
            </a:r>
          </a:p>
        </p:txBody>
      </p:sp>
    </p:spTree>
    <p:extLst>
      <p:ext uri="{BB962C8B-B14F-4D97-AF65-F5344CB8AC3E}">
        <p14:creationId xmlns:p14="http://schemas.microsoft.com/office/powerpoint/2010/main" val="39463745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b="1" dirty="0" smtClean="0">
                <a:latin typeface="Yu Gothic UI Light" panose="020B0300000000000000" pitchFamily="34" charset="-128"/>
                <a:ea typeface="Yu Gothic UI Light" panose="020B0300000000000000" pitchFamily="34" charset="-128"/>
              </a:rPr>
              <a:t>Νερο</a:t>
            </a:r>
            <a:r>
              <a:rPr lang="el-GR" sz="4800" dirty="0" smtClean="0">
                <a:latin typeface="Yu Gothic UI Light" panose="020B0300000000000000" pitchFamily="34" charset="-128"/>
                <a:ea typeface="Yu Gothic UI Light" panose="020B0300000000000000" pitchFamily="34" charset="-128"/>
              </a:rPr>
              <a:t/>
            </a:r>
            <a:br>
              <a:rPr lang="el-GR" sz="4800" dirty="0" smtClean="0">
                <a:latin typeface="Yu Gothic UI Light" panose="020B0300000000000000" pitchFamily="34" charset="-128"/>
                <a:ea typeface="Yu Gothic UI Light" panose="020B0300000000000000" pitchFamily="34" charset="-128"/>
              </a:rPr>
            </a:br>
            <a:r>
              <a:rPr lang="el-GR" sz="4800" dirty="0" smtClean="0">
                <a:latin typeface="Yu Gothic UI Light" panose="020B0300000000000000" pitchFamily="34" charset="-128"/>
                <a:ea typeface="Yu Gothic UI Light" panose="020B0300000000000000" pitchFamily="34" charset="-128"/>
              </a:rPr>
              <a:t>δημοσιο ή ιδιωτικο αγαθο;</a:t>
            </a:r>
            <a:endParaRPr lang="el-GR" sz="4800" dirty="0">
              <a:latin typeface="Yu Gothic UI Light" panose="020B0300000000000000" pitchFamily="34" charset="-128"/>
              <a:ea typeface="Yu Gothic UI Light" panose="020B0300000000000000" pitchFamily="34" charset="-12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9848" y="2623709"/>
            <a:ext cx="5269992" cy="3147278"/>
          </a:xfrm>
        </p:spPr>
        <p:txBody>
          <a:bodyPr/>
          <a:lstStyle/>
          <a:p>
            <a:pPr marL="0" indent="0" algn="just">
              <a:buNone/>
            </a:pPr>
            <a:r>
              <a:rPr lang="el-GR" dirty="0" smtClean="0">
                <a:latin typeface="Yu Gothic UI Light" panose="020B0300000000000000" pitchFamily="34" charset="-128"/>
                <a:ea typeface="Yu Gothic UI Light" panose="020B0300000000000000" pitchFamily="34" charset="-128"/>
              </a:rPr>
              <a:t>Το νερό είναι ένας φυσικός πόρος που καθορίζει την καλή διαβίωση και την οικονομική ανάπτυξη.</a:t>
            </a:r>
          </a:p>
          <a:p>
            <a:pPr marL="0" indent="0" algn="just">
              <a:buNone/>
            </a:pPr>
            <a:r>
              <a:rPr lang="el-GR" dirty="0" smtClean="0">
                <a:latin typeface="Yu Gothic UI Light" panose="020B0300000000000000" pitchFamily="34" charset="-128"/>
                <a:ea typeface="Yu Gothic UI Light" panose="020B0300000000000000" pitchFamily="34" charset="-128"/>
              </a:rPr>
              <a:t>Γίνεται αντιληπτό ως δημόσιο αγαθό, επείδη είναι ανανεώσιμος πόρος.</a:t>
            </a:r>
          </a:p>
          <a:p>
            <a:pPr marL="0" indent="0" algn="just">
              <a:buNone/>
            </a:pPr>
            <a:r>
              <a:rPr lang="en-US" u="sng" dirty="0" smtClean="0">
                <a:latin typeface="Yu Gothic UI Light" panose="020B0300000000000000" pitchFamily="34" charset="-128"/>
                <a:ea typeface="Yu Gothic UI Light" panose="020B0300000000000000" pitchFamily="34" charset="-128"/>
              </a:rPr>
              <a:t>Gleick</a:t>
            </a:r>
            <a:r>
              <a:rPr lang="el-GR" dirty="0" smtClean="0">
                <a:latin typeface="Yu Gothic UI Light" panose="020B0300000000000000" pitchFamily="34" charset="-128"/>
                <a:ea typeface="Yu Gothic UI Light" panose="020B0300000000000000" pitchFamily="34" charset="-128"/>
              </a:rPr>
              <a:t>: Το νερό είναι ιδιωτικό αγαθό. Όσο κάποιος ιδιώτης το χρησιμοποιεί παραπάνω     τόσο μειώνεται η ποσότητα κάποιου άλλου που μπορεί να το χρειαστεί.</a:t>
            </a:r>
          </a:p>
          <a:p>
            <a:pPr marL="0" indent="0" algn="just">
              <a:buNone/>
            </a:pPr>
            <a:endParaRPr lang="el-GR" dirty="0">
              <a:latin typeface="Yu Gothic UI Light" panose="020B0300000000000000" pitchFamily="34" charset="-128"/>
              <a:ea typeface="Yu Gothic UI Light" panose="020B0300000000000000" pitchFamily="34" charset="-128"/>
            </a:endParaRPr>
          </a:p>
        </p:txBody>
      </p:sp>
      <p:pic>
        <p:nvPicPr>
          <p:cNvPr id="1026" name="Picture 2" descr="ÎÏÎ¿ÏÎ­Î»ÎµÏÎ¼Î± ÎµÎ¹ÎºÏÎ½Î±Ï Î³Î¹Î± water public good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2404" y="2093976"/>
            <a:ext cx="3645844" cy="42067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861053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4800" dirty="0" smtClean="0">
                <a:latin typeface="Yu Gothic UI Light" panose="020B0300000000000000" pitchFamily="34" charset="-128"/>
                <a:ea typeface="Yu Gothic UI Light" panose="020B0300000000000000" pitchFamily="34" charset="-128"/>
              </a:rPr>
              <a:t>Ποσοτητα νερου</a:t>
            </a:r>
            <a:endParaRPr lang="el-GR" sz="4800" dirty="0">
              <a:latin typeface="Yu Gothic UI Light" panose="020B0300000000000000" pitchFamily="34" charset="-128"/>
              <a:ea typeface="Yu Gothic UI Light" panose="020B0300000000000000" pitchFamily="34" charset="-12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>
                <a:latin typeface="Yu Gothic UI Light" panose="020B0300000000000000" pitchFamily="34" charset="-128"/>
                <a:ea typeface="Yu Gothic UI Light" panose="020B0300000000000000" pitchFamily="34" charset="-128"/>
              </a:rPr>
              <a:t>1300 εκατομμύρια κυβικά χιλιόμετρα νερού υπάρχουν πάνω στη γη.</a:t>
            </a:r>
          </a:p>
          <a:p>
            <a:r>
              <a:rPr lang="el-GR" dirty="0" smtClean="0">
                <a:latin typeface="Yu Gothic UI Light" panose="020B0300000000000000" pitchFamily="34" charset="-128"/>
                <a:ea typeface="Yu Gothic UI Light" panose="020B0300000000000000" pitchFamily="34" charset="-128"/>
              </a:rPr>
              <a:t>1253 </a:t>
            </a:r>
            <a:r>
              <a:rPr lang="el-GR" dirty="0">
                <a:latin typeface="Yu Gothic UI Light" panose="020B0300000000000000" pitchFamily="34" charset="-128"/>
                <a:ea typeface="Yu Gothic UI Light" panose="020B0300000000000000" pitchFamily="34" charset="-128"/>
              </a:rPr>
              <a:t>εκατομμύρια κυβικά χιλιόμετρα νερού</a:t>
            </a:r>
            <a:r>
              <a:rPr lang="el-GR" dirty="0" smtClean="0">
                <a:latin typeface="Yu Gothic UI Light" panose="020B0300000000000000" pitchFamily="34" charset="-128"/>
                <a:ea typeface="Yu Gothic UI Light" panose="020B0300000000000000" pitchFamily="34" charset="-128"/>
              </a:rPr>
              <a:t> (96%) βρίσκονται στους ωκεανούς.</a:t>
            </a:r>
          </a:p>
          <a:p>
            <a:r>
              <a:rPr lang="el-GR" dirty="0" smtClean="0">
                <a:latin typeface="Yu Gothic UI Light" panose="020B0300000000000000" pitchFamily="34" charset="-128"/>
                <a:ea typeface="Yu Gothic UI Light" panose="020B0300000000000000" pitchFamily="34" charset="-128"/>
              </a:rPr>
              <a:t>Από τα παρπάνω μόνο το 3% αντιστοιχεί στο γλυκό νερό.</a:t>
            </a:r>
          </a:p>
          <a:p>
            <a:r>
              <a:rPr lang="el-GR" dirty="0" smtClean="0">
                <a:latin typeface="Yu Gothic UI Light" panose="020B0300000000000000" pitchFamily="34" charset="-128"/>
                <a:ea typeface="Yu Gothic UI Light" panose="020B0300000000000000" pitchFamily="34" charset="-128"/>
              </a:rPr>
              <a:t>Από αυτό πρέπει να εξαιρεθεί η συσσωρευμένη ποσότητα σε πάγους και υπόγειους ορίζοντες.</a:t>
            </a:r>
          </a:p>
          <a:p>
            <a:pPr marL="0" indent="0">
              <a:buNone/>
            </a:pPr>
            <a:endParaRPr lang="el-GR" dirty="0">
              <a:latin typeface="Yu Gothic UI Light" panose="020B0300000000000000" pitchFamily="34" charset="-128"/>
              <a:ea typeface="Yu Gothic UI Light" panose="020B0300000000000000" pitchFamily="34" charset="-128"/>
            </a:endParaRPr>
          </a:p>
          <a:p>
            <a:pPr marL="0" indent="0">
              <a:buNone/>
            </a:pPr>
            <a:r>
              <a:rPr lang="el-GR" u="sng" dirty="0" smtClean="0">
                <a:latin typeface="Yu Gothic UI Light" panose="020B0300000000000000" pitchFamily="34" charset="-128"/>
                <a:ea typeface="Yu Gothic UI Light" panose="020B0300000000000000" pitchFamily="34" charset="-128"/>
              </a:rPr>
              <a:t>Συμπέρασμα</a:t>
            </a:r>
            <a:r>
              <a:rPr lang="el-GR" dirty="0" smtClean="0">
                <a:latin typeface="Yu Gothic UI Light" panose="020B0300000000000000" pitchFamily="34" charset="-128"/>
                <a:ea typeface="Yu Gothic UI Light" panose="020B0300000000000000" pitchFamily="34" charset="-128"/>
              </a:rPr>
              <a:t>: Πρακτικά προσβάσιμο και εκμεταλλεύσιμο είναι το 0.6%.</a:t>
            </a:r>
          </a:p>
          <a:p>
            <a:pPr marL="0" indent="0">
              <a:buNone/>
            </a:pPr>
            <a:endParaRPr lang="el-GR" dirty="0">
              <a:latin typeface="Yu Gothic UI Light" panose="020B0300000000000000" pitchFamily="34" charset="-128"/>
              <a:ea typeface="Yu Gothic UI Light" panose="020B0300000000000000" pitchFamily="34" charset="-128"/>
            </a:endParaRPr>
          </a:p>
          <a:p>
            <a:pPr marL="0" indent="0">
              <a:buNone/>
            </a:pPr>
            <a:r>
              <a:rPr lang="el-GR" smtClean="0">
                <a:latin typeface="Yu Gothic UI Light" panose="020B0300000000000000" pitchFamily="34" charset="-128"/>
                <a:ea typeface="Yu Gothic UI Light" panose="020B0300000000000000" pitchFamily="34" charset="-128"/>
              </a:rPr>
              <a:t>0.6% για όλους τους ανθρώπους και όλες τις ανάγκες!</a:t>
            </a:r>
          </a:p>
          <a:p>
            <a:pPr marL="0" indent="0">
              <a:buNone/>
            </a:pPr>
            <a:endParaRPr lang="el-GR" dirty="0" smtClean="0">
              <a:latin typeface="Yu Gothic UI Light" panose="020B0300000000000000" pitchFamily="34" charset="-128"/>
              <a:ea typeface="Yu Gothic UI Light" panose="020B0300000000000000" pitchFamily="34" charset="-128"/>
            </a:endParaRPr>
          </a:p>
          <a:p>
            <a:endParaRPr lang="el-GR" dirty="0">
              <a:latin typeface="Yu Gothic UI Light" panose="020B0300000000000000" pitchFamily="34" charset="-128"/>
              <a:ea typeface="Yu Gothic UI Light" panose="020B0300000000000000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2994737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6" name="Picture 4" descr="https://previews.123rf.com/images/cookamoto/cookamoto1609/cookamoto160900041/64323490-mundial-del-agua-infograf%C3%ADa-consumo-diario-con-el-cuerpo-humano-hombre-y-mapa-gr%C3%A1ficos-circulares-para-u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57699" y="649876"/>
            <a:ext cx="8740855" cy="571609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glow rad="520700">
              <a:schemeClr val="tx1">
                <a:alpha val="21000"/>
              </a:schemeClr>
            </a:glow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23135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www.worldvision.org.hk/en/images/Learn/images/eng/issues/water/water_intro_footprint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9" t="9051" r="-109" b="5255"/>
          <a:stretch/>
        </p:blipFill>
        <p:spPr bwMode="auto">
          <a:xfrm>
            <a:off x="1093762" y="478971"/>
            <a:ext cx="9389416" cy="6004561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469900" dist="38100" dir="13800000" sx="103000" sy="103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586428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227337"/>
          </a:xfrm>
        </p:spPr>
        <p:txBody>
          <a:bodyPr>
            <a:normAutofit/>
          </a:bodyPr>
          <a:lstStyle/>
          <a:p>
            <a:r>
              <a:rPr lang="el-GR" sz="4800" b="1" dirty="0" smtClean="0">
                <a:latin typeface="Yu Gothic UI Light" panose="020B0300000000000000" pitchFamily="34" charset="-128"/>
                <a:ea typeface="Yu Gothic UI Light" panose="020B0300000000000000" pitchFamily="34" charset="-128"/>
              </a:rPr>
              <a:t>Δεδομενα</a:t>
            </a:r>
            <a:endParaRPr lang="el-GR" sz="4800" b="1" dirty="0">
              <a:latin typeface="Yu Gothic UI Light" panose="020B0300000000000000" pitchFamily="34" charset="-128"/>
              <a:ea typeface="Yu Gothic UI Light" panose="020B0300000000000000" pitchFamily="34" charset="-12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9849" y="2068437"/>
            <a:ext cx="10058399" cy="3295460"/>
          </a:xfrm>
        </p:spPr>
        <p:txBody>
          <a:bodyPr>
            <a:normAutofit/>
          </a:bodyPr>
          <a:lstStyle/>
          <a:p>
            <a:pPr algn="just"/>
            <a:r>
              <a:rPr lang="el-GR" sz="2200" dirty="0" smtClean="0">
                <a:latin typeface="Yu Gothic UI Light" panose="020B0300000000000000" pitchFamily="34" charset="-128"/>
                <a:ea typeface="Yu Gothic UI Light" panose="020B0300000000000000" pitchFamily="34" charset="-128"/>
              </a:rPr>
              <a:t>Μέχρι το 2025 το στο κάθε άτομο ετησίως θα αντιστοιχούν 4800 κυβικά μέτρα νερού, τη στιγμή που το 2000 αντιστοιχουσαν 6600 κυβικά μέτρα νερού.</a:t>
            </a:r>
            <a:endParaRPr lang="en-US" sz="2200" dirty="0" smtClean="0">
              <a:latin typeface="Yu Gothic UI Light" panose="020B0300000000000000" pitchFamily="34" charset="-128"/>
              <a:ea typeface="Yu Gothic UI Light" panose="020B0300000000000000" pitchFamily="34" charset="-128"/>
            </a:endParaRPr>
          </a:p>
          <a:p>
            <a:pPr algn="just"/>
            <a:r>
              <a:rPr lang="el-GR" sz="2200" dirty="0" smtClean="0">
                <a:latin typeface="Yu Gothic UI Light" panose="020B0300000000000000" pitchFamily="34" charset="-128"/>
                <a:ea typeface="Yu Gothic UI Light" panose="020B0300000000000000" pitchFamily="34" charset="-128"/>
              </a:rPr>
              <a:t>Λόγω της ανισοκατανομής των ανθρώπων στη Γη κάποιοι θα έχουν λιγότερα από 650 κυβικά μέτρα νερού ετησίως,το 2025.</a:t>
            </a:r>
          </a:p>
          <a:p>
            <a:pPr algn="just"/>
            <a:r>
              <a:rPr lang="el-GR" dirty="0" smtClean="0">
                <a:latin typeface="Yu Gothic UI Light" panose="020B0300000000000000" pitchFamily="34" charset="-128"/>
                <a:ea typeface="Yu Gothic UI Light" panose="020B0300000000000000" pitchFamily="34" charset="-128"/>
              </a:rPr>
              <a:t>Τα τελευταία 70 χρόνια η κατανάλωση νερού παγκοσμίως έχει εξαπλασιαστεί.</a:t>
            </a:r>
          </a:p>
          <a:p>
            <a:pPr algn="just"/>
            <a:r>
              <a:rPr lang="el-GR" dirty="0" smtClean="0">
                <a:latin typeface="Yu Gothic UI Light" panose="020B0300000000000000" pitchFamily="34" charset="-128"/>
                <a:ea typeface="Yu Gothic UI Light" panose="020B0300000000000000" pitchFamily="34" charset="-128"/>
              </a:rPr>
              <a:t>Μόνο για αρδευτικούς σκοπούς χρησιμοποιούνται τα 2/3 της συνολικής καταναλισκόμενης ποσότητας νερού.</a:t>
            </a:r>
          </a:p>
          <a:p>
            <a:pPr algn="just"/>
            <a:endParaRPr lang="el-GR" dirty="0" smtClean="0">
              <a:latin typeface="Yu Gothic UI Light" panose="020B0300000000000000" pitchFamily="34" charset="-128"/>
              <a:ea typeface="Yu Gothic UI Light" panose="020B0300000000000000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6422376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Î£ÏÎµÏÎ¹ÎºÎ® ÎµÎ¹ÎºÏÎ½Î±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PlasticWrap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b="13201"/>
          <a:stretch/>
        </p:blipFill>
        <p:spPr bwMode="auto">
          <a:xfrm>
            <a:off x="2942903" y="1724297"/>
            <a:ext cx="8429186" cy="51337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4800" dirty="0" smtClean="0">
                <a:latin typeface="Yu Gothic UI Light" panose="020B0300000000000000" pitchFamily="34" charset="-128"/>
                <a:ea typeface="Yu Gothic UI Light" panose="020B0300000000000000" pitchFamily="34" charset="-128"/>
              </a:rPr>
              <a:t>Συνεπειεσ</a:t>
            </a:r>
            <a:endParaRPr lang="el-GR" sz="4800" dirty="0">
              <a:latin typeface="Yu Gothic UI Light" panose="020B0300000000000000" pitchFamily="34" charset="-128"/>
              <a:ea typeface="Yu Gothic UI Light" panose="020B0300000000000000" pitchFamily="34" charset="-12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9848" y="2121408"/>
            <a:ext cx="4007249" cy="4050792"/>
          </a:xfrm>
        </p:spPr>
        <p:txBody>
          <a:bodyPr/>
          <a:lstStyle/>
          <a:p>
            <a:r>
              <a:rPr lang="el-GR" dirty="0">
                <a:latin typeface="Yu Gothic UI Light" panose="020B0300000000000000" pitchFamily="34" charset="-128"/>
                <a:ea typeface="Yu Gothic UI Light" panose="020B0300000000000000" pitchFamily="34" charset="-128"/>
              </a:rPr>
              <a:t>Καταστροφή οικοσυστήματος</a:t>
            </a:r>
          </a:p>
          <a:p>
            <a:r>
              <a:rPr lang="el-GR" dirty="0">
                <a:latin typeface="Yu Gothic UI Light" panose="020B0300000000000000" pitchFamily="34" charset="-128"/>
                <a:ea typeface="Yu Gothic UI Light" panose="020B0300000000000000" pitchFamily="34" charset="-128"/>
              </a:rPr>
              <a:t>Εξαφάνιση υγρότοπων</a:t>
            </a:r>
          </a:p>
          <a:p>
            <a:r>
              <a:rPr lang="el-GR" dirty="0" smtClean="0">
                <a:latin typeface="Yu Gothic UI Light" panose="020B0300000000000000" pitchFamily="34" charset="-128"/>
                <a:ea typeface="Yu Gothic UI Light" panose="020B0300000000000000" pitchFamily="34" charset="-128"/>
              </a:rPr>
              <a:t>Πείνα</a:t>
            </a:r>
          </a:p>
          <a:p>
            <a:r>
              <a:rPr lang="el-GR" dirty="0" smtClean="0">
                <a:latin typeface="Yu Gothic UI Light" panose="020B0300000000000000" pitchFamily="34" charset="-128"/>
                <a:ea typeface="Yu Gothic UI Light" panose="020B0300000000000000" pitchFamily="34" charset="-128"/>
              </a:rPr>
              <a:t>Φτώχεια</a:t>
            </a:r>
          </a:p>
          <a:p>
            <a:r>
              <a:rPr lang="el-GR" dirty="0" smtClean="0">
                <a:latin typeface="Yu Gothic UI Light" panose="020B0300000000000000" pitchFamily="34" charset="-128"/>
                <a:ea typeface="Yu Gothic UI Light" panose="020B0300000000000000" pitchFamily="34" charset="-128"/>
              </a:rPr>
              <a:t>Κακή υγεία</a:t>
            </a:r>
          </a:p>
        </p:txBody>
      </p:sp>
    </p:spTree>
    <p:extLst>
      <p:ext uri="{BB962C8B-B14F-4D97-AF65-F5344CB8AC3E}">
        <p14:creationId xmlns:p14="http://schemas.microsoft.com/office/powerpoint/2010/main" val="42869366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ood Type">
  <a:themeElements>
    <a:clrScheme name="Wood Type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Wood Type">
      <a:majorFont>
        <a:latin typeface="Rockwell Condensed" panose="02060603050405020104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 panose="02060603020205020403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Wood Type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Wood Type</Template>
  <TotalTime>177</TotalTime>
  <Words>214</Words>
  <Application>Microsoft Office PowerPoint</Application>
  <PresentationFormat>Widescreen</PresentationFormat>
  <Paragraphs>29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Yu Gothic UI Light</vt:lpstr>
      <vt:lpstr>GothicG</vt:lpstr>
      <vt:lpstr>Rockwell</vt:lpstr>
      <vt:lpstr>Rockwell Condensed</vt:lpstr>
      <vt:lpstr>Wingdings</vt:lpstr>
      <vt:lpstr>Wood Type</vt:lpstr>
      <vt:lpstr>Τραγωδια των κοινων &amp;νερο </vt:lpstr>
      <vt:lpstr>Νερο δημοσιο ή ιδιωτικο αγαθο;</vt:lpstr>
      <vt:lpstr>Ποσοτητα νερου</vt:lpstr>
      <vt:lpstr>PowerPoint Presentation</vt:lpstr>
      <vt:lpstr>PowerPoint Presentation</vt:lpstr>
      <vt:lpstr>Δεδομενα</vt:lpstr>
      <vt:lpstr>Συνεπειεσ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Τραγωδια των κοινων &amp;νερο</dc:title>
  <dc:creator>Αγνή Αργύρη</dc:creator>
  <cp:lastModifiedBy>Αγνή Αργύρη</cp:lastModifiedBy>
  <cp:revision>23</cp:revision>
  <dcterms:created xsi:type="dcterms:W3CDTF">2018-11-07T15:05:56Z</dcterms:created>
  <dcterms:modified xsi:type="dcterms:W3CDTF">2018-11-08T19:08:43Z</dcterms:modified>
</cp:coreProperties>
</file>